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7" r:id="rId5"/>
    <p:sldId id="284" r:id="rId6"/>
    <p:sldId id="281" r:id="rId7"/>
    <p:sldId id="277" r:id="rId8"/>
  </p:sldIdLst>
  <p:sldSz cx="9144000" cy="5143500" type="screen16x9"/>
  <p:notesSz cx="9872663" cy="6797675"/>
  <p:custDataLst>
    <p:tags r:id="rId1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ヒラギノ角ゴ Pro W3" panose="020B030000000000000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4F76"/>
    <a:srgbClr val="0075B0"/>
    <a:srgbClr val="5B4D94"/>
    <a:srgbClr val="951272"/>
    <a:srgbClr val="0067A7"/>
    <a:srgbClr val="003865"/>
    <a:srgbClr val="3E474E"/>
    <a:srgbClr val="032952"/>
    <a:srgbClr val="00213B"/>
    <a:srgbClr val="394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64E68-4E89-404A-BA92-6EE67D6A3CC5}" v="4" dt="2025-02-05T14:20:05.7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7" autoAdjust="0"/>
    <p:restoredTop sz="95046" autoAdjust="0"/>
  </p:normalViewPr>
  <p:slideViewPr>
    <p:cSldViewPr showGuides="1">
      <p:cViewPr varScale="1">
        <p:scale>
          <a:sx n="111" d="100"/>
          <a:sy n="111" d="100"/>
        </p:scale>
        <p:origin x="309" y="3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8154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1048666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2224" y="1"/>
            <a:ext cx="4278154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61DD5-B256-4CF8-82C4-BB755388FC4B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1048667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278154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1048668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2224" y="6456612"/>
            <a:ext cx="4278154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8103-7C6A-4752-8A03-5221D02C80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1048660" name="Date Placeholder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26FD0-819B-4DEC-860F-07CCD2C1109F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1048661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048662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4866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1048664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6D613-2830-42AB-AAA1-68044F4EEE2F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485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6D613-2830-42AB-AAA1-68044F4EEE2F}" type="slidenum">
              <a:rPr lang="en-GB" smtClean="0"/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Components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5 (4G)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Main processing unit running C++ programs.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Infrared Distance Sensor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Detects objects in front of the lock.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Captures images for facial recognition.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Fingerprint Scanner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Ensures secure authentication.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Control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Operates the locking mechanism.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 Lock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matching the key numbers.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Cooling System &amp; 3D-Printed Enclosure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Enhances stability and durability.</a:t>
            </a:r>
          </a:p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(C++)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Facial recognition.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QT Framework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Web-based remote monitoring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 Development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Controlling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sensors, fingerprint recognition, and motor functions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Communication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Enabling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alerts and user management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Outcomes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Unlocking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Fingerprint &amp; facial recognition authentication.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Monitoring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Web interface via QT framework.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Alert System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Infrared detection + remote alarm.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&amp; Software Integration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C++-based control of all components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6D613-2830-42AB-AAA1-68044F4EEE2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98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Lock System Development</a:t>
            </a:r>
          </a:p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locks are vulnerable (keys can be lost, passwords can be leaked).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locks provide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multi-factor authentication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enhanced security.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monitoring and alarm systems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improve user experience.</a:t>
            </a:r>
          </a:p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Research Objectives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an efficient and stable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C++-based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smart lock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recognition, fingerprint authentication, and infrared detection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monitoring and security alerts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via a web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5 (4G) as the embedded development platform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6D613-2830-42AB-AAA1-68044F4EEE2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279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4864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6D613-2830-42AB-AAA1-68044F4EEE2F}" type="slidenum">
              <a:rPr lang="en-GB" smtClean="0"/>
              <a:t>4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1"/>
          <p:cNvSpPr>
            <a:spLocks noGrp="1"/>
          </p:cNvSpPr>
          <p:nvPr>
            <p:ph type="title"/>
          </p:nvPr>
        </p:nvSpPr>
        <p:spPr>
          <a:xfrm>
            <a:off x="250825" y="267494"/>
            <a:ext cx="8642350" cy="792088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48577" name="Content Placeholder 2"/>
          <p:cNvSpPr>
            <a:spLocks noGrp="1"/>
          </p:cNvSpPr>
          <p:nvPr>
            <p:ph idx="1"/>
          </p:nvPr>
        </p:nvSpPr>
        <p:spPr>
          <a:xfrm>
            <a:off x="250825" y="1114424"/>
            <a:ext cx="8642350" cy="376158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180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Title 1"/>
          <p:cNvSpPr>
            <a:spLocks noGrp="1"/>
          </p:cNvSpPr>
          <p:nvPr>
            <p:ph type="title"/>
          </p:nvPr>
        </p:nvSpPr>
        <p:spPr>
          <a:xfrm>
            <a:off x="250825" y="267494"/>
            <a:ext cx="8642350" cy="792088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48584" name="Content Placeholder 2"/>
          <p:cNvSpPr>
            <a:spLocks noGrp="1"/>
          </p:cNvSpPr>
          <p:nvPr>
            <p:ph idx="1"/>
          </p:nvPr>
        </p:nvSpPr>
        <p:spPr>
          <a:xfrm>
            <a:off x="250825" y="1114424"/>
            <a:ext cx="8642350" cy="376158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180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hit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97202" name="Picture 10" descr="UoG_keyline_regular_lockup.eps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173187"/>
            <a:ext cx="1838325" cy="814387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50" name="Rectangle 6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1048651" name="Title 1"/>
          <p:cNvSpPr>
            <a:spLocks noGrp="1"/>
          </p:cNvSpPr>
          <p:nvPr>
            <p:ph type="title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sz="2400" dirty="0"/>
          </a:p>
        </p:txBody>
      </p:sp>
      <p:sp>
        <p:nvSpPr>
          <p:cNvPr id="1048652" name="Content Placeholder 2"/>
          <p:cNvSpPr>
            <a:spLocks noGrp="1"/>
          </p:cNvSpPr>
          <p:nvPr>
            <p:ph idx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marL="0"/>
            <a:endParaRPr lang="en-US" sz="16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Rectangle 1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charset="-128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48654" name="Title 1"/>
          <p:cNvSpPr>
            <a:spLocks noGrp="1"/>
          </p:cNvSpPr>
          <p:nvPr>
            <p:ph type="title"/>
          </p:nvPr>
        </p:nvSpPr>
        <p:spPr>
          <a:xfrm>
            <a:off x="250825" y="267494"/>
            <a:ext cx="8642350" cy="79208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sz="4400">
                <a:solidFill>
                  <a:srgbClr val="FFFFFE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48655" name="Content Placeholder 2"/>
          <p:cNvSpPr>
            <a:spLocks noGrp="1"/>
          </p:cNvSpPr>
          <p:nvPr>
            <p:ph idx="1"/>
          </p:nvPr>
        </p:nvSpPr>
        <p:spPr>
          <a:xfrm>
            <a:off x="250825" y="1114425"/>
            <a:ext cx="8642350" cy="340154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sz="2000">
                <a:solidFill>
                  <a:srgbClr val="FFFFFE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1800">
                <a:solidFill>
                  <a:srgbClr val="FFFFFE"/>
                </a:solidFill>
                <a:latin typeface="Arial" panose="020B0604020202020204"/>
                <a:cs typeface="Arial" panose="020B0604020202020204"/>
              </a:defRPr>
            </a:lvl2pPr>
            <a:lvl3pPr>
              <a:defRPr sz="1400">
                <a:solidFill>
                  <a:srgbClr val="FFFFFE"/>
                </a:solidFill>
                <a:latin typeface="Arial" panose="020B0604020202020204"/>
                <a:cs typeface="Arial" panose="020B0604020202020204"/>
              </a:defRPr>
            </a:lvl3pPr>
            <a:lvl4pPr>
              <a:defRPr>
                <a:solidFill>
                  <a:srgbClr val="FFFFFE"/>
                </a:solidFill>
              </a:defRPr>
            </a:lvl4pPr>
            <a:lvl5pPr>
              <a:defRPr sz="1000">
                <a:solidFill>
                  <a:srgbClr val="FFFFFE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ob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Rectangle 1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0067A7"/>
          </a:solidFill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charset="-128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48657" name="Title 1"/>
          <p:cNvSpPr>
            <a:spLocks noGrp="1"/>
          </p:cNvSpPr>
          <p:nvPr>
            <p:ph type="title"/>
          </p:nvPr>
        </p:nvSpPr>
        <p:spPr>
          <a:xfrm>
            <a:off x="250825" y="267494"/>
            <a:ext cx="8642350" cy="792088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FFFFFE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48658" name="Content Placeholder 2"/>
          <p:cNvSpPr>
            <a:spLocks noGrp="1"/>
          </p:cNvSpPr>
          <p:nvPr>
            <p:ph idx="1"/>
          </p:nvPr>
        </p:nvSpPr>
        <p:spPr>
          <a:xfrm>
            <a:off x="250825" y="1114425"/>
            <a:ext cx="8642350" cy="3401542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FFFFFE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1800">
                <a:solidFill>
                  <a:srgbClr val="FFFFFE"/>
                </a:solidFill>
                <a:latin typeface="Arial" panose="020B0604020202020204"/>
                <a:cs typeface="Arial" panose="020B0604020202020204"/>
              </a:defRPr>
            </a:lvl2pPr>
            <a:lvl3pPr>
              <a:defRPr sz="1400">
                <a:solidFill>
                  <a:srgbClr val="FFFFFE"/>
                </a:solidFill>
                <a:latin typeface="Arial" panose="020B0604020202020204"/>
                <a:cs typeface="Arial" panose="020B0604020202020204"/>
              </a:defRPr>
            </a:lvl3pPr>
            <a:lvl4pPr>
              <a:defRPr>
                <a:solidFill>
                  <a:srgbClr val="FFFFFE"/>
                </a:solidFill>
              </a:defRPr>
            </a:lvl4pPr>
            <a:lvl5pPr>
              <a:defRPr sz="1000">
                <a:solidFill>
                  <a:srgbClr val="FFFFFE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llar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Rectangle 3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 w="9525" algn="ctr">
            <a:noFill/>
            <a:round/>
          </a:ln>
        </p:spPr>
        <p:txBody>
          <a:bodyPr/>
          <a:lstStyle/>
          <a:p>
            <a:pPr eaLnBrk="0" hangingPunct="0"/>
            <a:r>
              <a:rPr lang="en-US">
                <a:solidFill>
                  <a:schemeClr val="bg1"/>
                </a:solidFill>
                <a:ea typeface="MS PGothic" panose="020B0600070205080204" charset="-128"/>
                <a:cs typeface="MS PGothic" panose="020B0600070205080204" charset="-128"/>
              </a:rPr>
              <a:t> </a:t>
            </a:r>
          </a:p>
        </p:txBody>
      </p:sp>
      <p:sp>
        <p:nvSpPr>
          <p:cNvPr id="1048648" name="Title 1"/>
          <p:cNvSpPr>
            <a:spLocks noGrp="1"/>
          </p:cNvSpPr>
          <p:nvPr>
            <p:ph type="title"/>
          </p:nvPr>
        </p:nvSpPr>
        <p:spPr>
          <a:xfrm>
            <a:off x="250825" y="267494"/>
            <a:ext cx="8642350" cy="792088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FFFFFE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48649" name="Content Placeholder 2"/>
          <p:cNvSpPr>
            <a:spLocks noGrp="1"/>
          </p:cNvSpPr>
          <p:nvPr>
            <p:ph idx="1"/>
          </p:nvPr>
        </p:nvSpPr>
        <p:spPr>
          <a:xfrm>
            <a:off x="250825" y="1114425"/>
            <a:ext cx="8642350" cy="3401542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FFFFFE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1800">
                <a:solidFill>
                  <a:srgbClr val="FFFFFE"/>
                </a:solidFill>
                <a:latin typeface="Arial" panose="020B0604020202020204"/>
                <a:cs typeface="Arial" panose="020B0604020202020204"/>
              </a:defRPr>
            </a:lvl2pPr>
            <a:lvl3pPr>
              <a:defRPr sz="1400">
                <a:solidFill>
                  <a:srgbClr val="FFFFFE"/>
                </a:solidFill>
                <a:latin typeface="Arial" panose="020B0604020202020204"/>
                <a:cs typeface="Arial" panose="020B0604020202020204"/>
              </a:defRPr>
            </a:lvl3pPr>
            <a:lvl4pPr>
              <a:defRPr>
                <a:solidFill>
                  <a:srgbClr val="FFFFFE"/>
                </a:solidFill>
              </a:defRPr>
            </a:lvl4pPr>
            <a:lvl5pPr>
              <a:defRPr sz="1000">
                <a:solidFill>
                  <a:srgbClr val="FFFFFE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spc="-10">
          <a:solidFill>
            <a:srgbClr val="483F6A"/>
          </a:solidFill>
          <a:latin typeface="Times New Roman" panose="02020603050405020304"/>
          <a:ea typeface="ヒラギノ角ゴ Pro W3" panose="020B0300000000000000" charset="-128"/>
          <a:cs typeface="Times New Roman" panose="02020603050405020304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panose="02020603050405020304" charset="0"/>
          <a:ea typeface="ヒラギノ角ゴ Pro W3" panose="020B0300000000000000" charset="-128"/>
          <a:cs typeface="Times New Roman" panose="0202060305040502030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panose="02020603050405020304" charset="0"/>
          <a:ea typeface="ヒラギノ角ゴ Pro W3" panose="020B0300000000000000" charset="-128"/>
          <a:cs typeface="Times New Roman" panose="0202060305040502030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panose="02020603050405020304" charset="0"/>
          <a:ea typeface="ヒラギノ角ゴ Pro W3" panose="020B0300000000000000" charset="-128"/>
          <a:cs typeface="Times New Roman" panose="0202060305040502030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panose="02020603050405020304" charset="0"/>
          <a:ea typeface="ヒラギノ角ゴ Pro W3" panose="020B0300000000000000" charset="-128"/>
          <a:cs typeface="Times New Roman" panose="0202060305040502030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600">
          <a:solidFill>
            <a:srgbClr val="4F5961"/>
          </a:solidFill>
          <a:latin typeface="+mn-lt"/>
          <a:ea typeface="ヒラギノ角ゴ Pro W3" panose="020B0300000000000000" charset="-128"/>
          <a:cs typeface="ヒラギノ角ゴ Pro W3" panose="020B0300000000000000" charset="-128"/>
        </a:defRPr>
      </a:lvl1pPr>
      <a:lvl2pPr marL="4572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ヒラギノ角ゴ Pro W3" panose="020B0300000000000000" charset="-128"/>
          <a:cs typeface="MS PGothic" panose="020B0600070205080204" charset="-128"/>
        </a:defRPr>
      </a:lvl2pPr>
      <a:lvl3pPr marL="914400" algn="l" rtl="0" eaLnBrk="1" fontAlgn="base" hangingPunct="1">
        <a:spcBef>
          <a:spcPct val="20000"/>
        </a:spcBef>
        <a:spcAft>
          <a:spcPct val="0"/>
        </a:spcAft>
        <a:defRPr sz="1200" b="1">
          <a:solidFill>
            <a:srgbClr val="00213B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3716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18288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eink/Team12-Real-Time-Embedded-Programming-2024-25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e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70"/>
            <a:ext cx="9144000" cy="5143500"/>
          </a:xfrm>
          <a:prstGeom prst="rect">
            <a:avLst/>
          </a:prstGeom>
        </p:spPr>
      </p:pic>
      <p:pic>
        <p:nvPicPr>
          <p:cNvPr id="2097153" name="Picture 10" descr="UoG_keyline_regular_lockup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73187"/>
            <a:ext cx="1838325" cy="814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4" name="Content Placeholder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545" y="4155926"/>
            <a:ext cx="1835151" cy="813099"/>
          </a:xfrm>
          <a:prstGeom prst="rect">
            <a:avLst/>
          </a:prstGeom>
          <a:noFill/>
        </p:spPr>
      </p:pic>
      <p:sp>
        <p:nvSpPr>
          <p:cNvPr id="1048578" name="Title 1"/>
          <p:cNvSpPr>
            <a:spLocks noGrp="1"/>
          </p:cNvSpPr>
          <p:nvPr>
            <p:ph type="title"/>
          </p:nvPr>
        </p:nvSpPr>
        <p:spPr>
          <a:xfrm>
            <a:off x="323528" y="1250950"/>
            <a:ext cx="5544616" cy="1320800"/>
          </a:xfrm>
        </p:spPr>
        <p:txBody>
          <a:bodyPr lIns="91440" tIns="45720" rIns="91440" bIns="45720" anchor="t"/>
          <a:lstStyle/>
          <a:p>
            <a:r>
              <a:rPr lang="en-US" sz="3600" dirty="0">
                <a:solidFill>
                  <a:schemeClr val="bg1"/>
                </a:solidFill>
                <a:ea typeface="+mj-ea"/>
              </a:rPr>
              <a:t>S</a:t>
            </a:r>
            <a:r>
              <a:rPr lang="en-US" altLang="zh-CN" sz="3600" dirty="0">
                <a:solidFill>
                  <a:schemeClr val="bg1"/>
                </a:solidFill>
                <a:ea typeface="+mj-ea"/>
              </a:rPr>
              <a:t>mart Lock System</a:t>
            </a:r>
            <a:endParaRPr lang="en-US" sz="36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1048579" name="Content Placeholder 2"/>
          <p:cNvSpPr>
            <a:spLocks noGrp="1"/>
          </p:cNvSpPr>
          <p:nvPr>
            <p:ph idx="1"/>
          </p:nvPr>
        </p:nvSpPr>
        <p:spPr bwMode="auto">
          <a:xfrm>
            <a:off x="323528" y="2067694"/>
            <a:ext cx="6624736" cy="1008112"/>
          </a:xfrm>
          <a:noFill/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eams</a:t>
            </a:r>
            <a:r>
              <a:rPr lang="en-US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12:</a:t>
            </a:r>
            <a:endParaRPr lang="en-US" altLang="zh-C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Peining Liu(2615219L), Hao Zhang(3028132Z), </a:t>
            </a:r>
            <a:r>
              <a:rPr lang="en-US" altLang="zh-CN" sz="1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Mengyang</a:t>
            </a: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 (3030975H),</a:t>
            </a:r>
          </a:p>
          <a:p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Hao Sun (2955851S), </a:t>
            </a:r>
            <a:r>
              <a:rPr lang="en-US" altLang="zh-CN" sz="1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Chengyi</a:t>
            </a: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Lyu(2960858L)</a:t>
            </a:r>
          </a:p>
          <a:p>
            <a:endParaRPr lang="en-US" altLang="zh-C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https://github.com/Peink/Team12-Real-Time-Embedded-Programming-2024-25</a:t>
            </a:r>
            <a:endParaRPr lang="en-US" altLang="zh-C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  <a:ea typeface="ヒラギノ角ゴ Pro W3" panose="020B0300000000000000" charset="-128"/>
              <a:cs typeface="ヒラギノ角ゴ Pro W3" panose="020B0300000000000000" charset="-128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21142F4-5C6A-092D-9629-3FBFF760F191}"/>
              </a:ext>
            </a:extLst>
          </p:cNvPr>
          <p:cNvSpPr txBox="1">
            <a:spLocks/>
          </p:cNvSpPr>
          <p:nvPr/>
        </p:nvSpPr>
        <p:spPr bwMode="auto">
          <a:xfrm>
            <a:off x="323528" y="3662469"/>
            <a:ext cx="4896544" cy="57606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/>
                <a:ea typeface="ヒラギノ角ゴ Pro W3" panose="020B0300000000000000" charset="-128"/>
                <a:cs typeface="Arial" panose="020B0604020202020204"/>
              </a:defRPr>
            </a:lvl1pPr>
            <a:lvl2pPr marL="457200" algn="l" rtl="0" eaLnBrk="1" fontAlgn="base" hangingPunct="1">
              <a:spcBef>
                <a:spcPct val="200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/>
                <a:ea typeface="ヒラギノ角ゴ Pro W3" panose="020B0300000000000000" charset="-128"/>
                <a:cs typeface="Arial" panose="020B0604020202020204"/>
              </a:defRPr>
            </a:lvl2pPr>
            <a:lvl3pPr marL="914400" algn="l" rtl="0" eaLnBrk="1" fontAlgn="base" hangingPunct="1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/>
                <a:ea typeface="MS PGothic" panose="020B0600070205080204" charset="-128"/>
                <a:cs typeface="Arial" panose="020B0604020202020204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4pPr>
            <a:lvl5pPr marL="1828800" algn="l" rtl="0" eaLnBrk="1" fontAlgn="base" hangingPunct="1">
              <a:spcBef>
                <a:spcPct val="2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/>
                <a:ea typeface="MS PGothic" panose="020B0600070205080204" charset="-128"/>
                <a:cs typeface="Arial" panose="020B0604020202020204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9pPr>
          </a:lstStyle>
          <a:p>
            <a:r>
              <a:rPr lang="en-US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https://www.instagram.com/uogrtep.t12.2025/</a:t>
            </a:r>
          </a:p>
        </p:txBody>
      </p:sp>
      <p:pic>
        <p:nvPicPr>
          <p:cNvPr id="1026" name="Picture 2" descr="Instagram Logo - 社交媒体平台- 云瑞Logo资源库">
            <a:extLst>
              <a:ext uri="{FF2B5EF4-FFF2-40B4-BE49-F238E27FC236}">
                <a16:creationId xmlns:a16="http://schemas.microsoft.com/office/drawing/2014/main" id="{C9B2D885-1079-D7E1-2F1D-8E180E3FD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33" y="3703194"/>
            <a:ext cx="220719" cy="20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s and Usage · GitHub">
            <a:extLst>
              <a:ext uri="{FF2B5EF4-FFF2-40B4-BE49-F238E27FC236}">
                <a16:creationId xmlns:a16="http://schemas.microsoft.com/office/drawing/2014/main" id="{72B6EDE2-3A9E-F1E7-4C55-7DBF1D10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74" y="3415205"/>
            <a:ext cx="218878" cy="20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20875" y="267335"/>
            <a:ext cx="6972300" cy="791845"/>
          </a:xfrm>
        </p:spPr>
        <p:txBody>
          <a:bodyPr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Smart Lock System 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2097156" name="Picture 10" descr="UoG_keyline_regular_lockup.eps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173187"/>
            <a:ext cx="1838325" cy="8143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9"/>
          <p:cNvSpPr/>
          <p:nvPr/>
        </p:nvSpPr>
        <p:spPr bwMode="auto">
          <a:xfrm>
            <a:off x="649699" y="1058078"/>
            <a:ext cx="6298565" cy="3912235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>
              <a:lnSpc>
                <a:spcPts val="3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Recognition System</a:t>
            </a:r>
            <a:endParaRPr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Infrared distance  Camera module </a:t>
            </a:r>
            <a:endParaRPr lang="en-US" altLang="zh-CN" sz="1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Print Lock</a:t>
            </a:r>
            <a:endParaRPr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1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Fingerprint sensor module </a:t>
            </a: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Monitoring</a:t>
            </a:r>
          </a:p>
          <a:p>
            <a:pPr>
              <a:lnSpc>
                <a:spcPts val="3000"/>
              </a:lnSpc>
            </a:pPr>
            <a:r>
              <a:rPr lang="en-US" altLang="zh-CN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alarm(buzzer)   Data collection   Time recording </a:t>
            </a: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Lock</a:t>
            </a:r>
            <a:endParaRPr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key numbers (Matrix buttons)</a:t>
            </a: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Control</a:t>
            </a:r>
            <a:endParaRPr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3D printed enclosure </a:t>
            </a:r>
          </a:p>
          <a:p>
            <a:pPr>
              <a:lnSpc>
                <a:spcPts val="2400"/>
              </a:lnSpc>
            </a:pP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208510-DEC7-2C46-52DE-19BED134EC88}"/>
              </a:ext>
            </a:extLst>
          </p:cNvPr>
          <p:cNvSpPr/>
          <p:nvPr/>
        </p:nvSpPr>
        <p:spPr>
          <a:xfrm>
            <a:off x="3419872" y="1161545"/>
            <a:ext cx="3744416" cy="24314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SENSORS</a:t>
            </a:r>
          </a:p>
          <a:p>
            <a:pPr algn="ctr"/>
            <a:endParaRPr lang="en-US" altLang="zh-CN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endParaRPr lang="en-US" altLang="zh-CN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n-US" altLang="zh-CN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HARD</a:t>
            </a:r>
            <a:r>
              <a:rPr lang="en-US" altLang="zh-CN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WARES</a:t>
            </a:r>
          </a:p>
          <a:p>
            <a:pPr algn="ctr"/>
            <a:r>
              <a:rPr lang="en-US" altLang="zh-CN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&amp;</a:t>
            </a:r>
          </a:p>
          <a:p>
            <a:pPr algn="ctr"/>
            <a:r>
              <a:rPr lang="en-US" altLang="zh-CN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SOFTWARES</a:t>
            </a:r>
            <a:endParaRPr lang="zh-CN" altLang="en-US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2D7760-FF06-9381-0602-1E3A9F37B6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30" t="12366" r="61191" b="6110"/>
          <a:stretch/>
        </p:blipFill>
        <p:spPr>
          <a:xfrm>
            <a:off x="3976454" y="1603701"/>
            <a:ext cx="717541" cy="7787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F6DEC2-2895-09B6-FEDF-CA8F377B2E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98" t="12697" r="79116" b="8382"/>
          <a:stretch/>
        </p:blipFill>
        <p:spPr>
          <a:xfrm>
            <a:off x="4945039" y="1607930"/>
            <a:ext cx="646423" cy="7787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A0B096-0165-5766-688A-E8DE885F68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42" t="14324" r="41558" b="9232"/>
          <a:stretch/>
        </p:blipFill>
        <p:spPr>
          <a:xfrm>
            <a:off x="5691819" y="1582662"/>
            <a:ext cx="1053654" cy="7787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C53AD0-7B1E-1415-81CF-2A49E5E2072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677" t="7834" r="-4472" b="49196"/>
          <a:stretch/>
        </p:blipFill>
        <p:spPr>
          <a:xfrm>
            <a:off x="3453160" y="3559140"/>
            <a:ext cx="1491879" cy="11294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350DE1C-7A93-415A-E380-01335BC789F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873" b="53925"/>
          <a:stretch/>
        </p:blipFill>
        <p:spPr>
          <a:xfrm>
            <a:off x="5292080" y="3583296"/>
            <a:ext cx="1224737" cy="11294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69" y="0"/>
            <a:ext cx="9144000" cy="5143500"/>
          </a:xfrm>
          <a:prstGeom prst="rect">
            <a:avLst/>
          </a:prstGeom>
        </p:spPr>
      </p:pic>
      <p:pic>
        <p:nvPicPr>
          <p:cNvPr id="2097156" name="Picture 10" descr="UoG_keyline_regular_lockup.eps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0" y="173187"/>
            <a:ext cx="1838325" cy="814387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5" name="Rectangle 9"/>
          <p:cNvSpPr/>
          <p:nvPr/>
        </p:nvSpPr>
        <p:spPr bwMode="auto">
          <a:xfrm>
            <a:off x="538917" y="1058078"/>
            <a:ext cx="6298565" cy="3912235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>
              <a:lnSpc>
                <a:spcPts val="32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Practicality</a:t>
            </a:r>
          </a:p>
          <a:p>
            <a:pPr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Multi-factor authentication </a:t>
            </a:r>
          </a:p>
          <a:p>
            <a:pPr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monitoring and alarm systems </a:t>
            </a:r>
          </a:p>
          <a:p>
            <a:pPr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Versatile for various applications</a:t>
            </a:r>
          </a:p>
          <a:p>
            <a:pPr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recording</a:t>
            </a:r>
          </a:p>
          <a:p>
            <a:pPr>
              <a:lnSpc>
                <a:spcPts val="32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</a:t>
            </a:r>
          </a:p>
          <a:p>
            <a:pPr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 with real-time  </a:t>
            </a:r>
          </a:p>
          <a:p>
            <a:pPr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detection  recording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553101" y="2787774"/>
            <a:ext cx="3744417" cy="50405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spc="-10">
                <a:solidFill>
                  <a:schemeClr val="tx1"/>
                </a:solidFill>
                <a:latin typeface="Arial" panose="020B0604020202020204"/>
                <a:ea typeface="ヒラギノ角ゴ Pro W3" panose="020B0300000000000000" charset="-128"/>
                <a:cs typeface="Arial" panose="020B060402020202020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panose="02020603050405020304" charset="0"/>
                <a:ea typeface="ヒラギノ角ゴ Pro W3" panose="020B0300000000000000" charset="-128"/>
                <a:cs typeface="Times New Roman" panose="0202060305040502030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panose="02020603050405020304" charset="0"/>
                <a:ea typeface="ヒラギノ角ゴ Pro W3" panose="020B0300000000000000" charset="-128"/>
                <a:cs typeface="Times New Roman" panose="0202060305040502030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panose="02020603050405020304" charset="0"/>
                <a:ea typeface="ヒラギノ角ゴ Pro W3" panose="020B0300000000000000" charset="-128"/>
                <a:cs typeface="Times New Roman" panose="0202060305040502030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panose="02020603050405020304" charset="0"/>
                <a:ea typeface="ヒラギノ角ゴ Pro W3" panose="020B0300000000000000" charset="-128"/>
                <a:cs typeface="Times New Roman" panose="0202060305040502030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endParaRPr lang="en-US" sz="2400" kern="0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538917" y="3291577"/>
            <a:ext cx="5472608" cy="141961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/>
                <a:ea typeface="ヒラギノ角ゴ Pro W3" panose="020B0300000000000000" charset="-128"/>
                <a:cs typeface="Arial" panose="020B0604020202020204"/>
              </a:defRPr>
            </a:lvl1pPr>
            <a:lvl2pPr marL="457200" algn="l" rtl="0" eaLnBrk="1" fontAlgn="base" hangingPunct="1">
              <a:spcBef>
                <a:spcPct val="200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/>
                <a:ea typeface="ヒラギノ角ゴ Pro W3" panose="020B0300000000000000" charset="-128"/>
                <a:cs typeface="Arial" panose="020B0604020202020204"/>
              </a:defRPr>
            </a:lvl2pPr>
            <a:lvl3pPr marL="914400" algn="l" rtl="0" eaLnBrk="1" fontAlgn="base" hangingPunct="1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/>
                <a:ea typeface="MS PGothic" panose="020B0600070205080204" charset="-128"/>
                <a:cs typeface="Arial" panose="020B0604020202020204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4pPr>
            <a:lvl5pPr marL="1828800" algn="l" rtl="0" eaLnBrk="1" fontAlgn="base" hangingPunct="1">
              <a:spcBef>
                <a:spcPct val="2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/>
                <a:ea typeface="MS PGothic" panose="020B0600070205080204" charset="-128"/>
                <a:cs typeface="Arial" panose="020B0604020202020204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9pPr>
          </a:lstStyle>
          <a:p>
            <a:pPr fontAlgn="auto">
              <a:buFont typeface="Wingdings" panose="05000000000000000000" pitchFamily="2" charset="2"/>
              <a:buChar char="l"/>
            </a:pPr>
            <a:endParaRPr lang="en-US" altLang="zh-CN" sz="1800" b="1" kern="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A75FE1-F187-1BA7-8520-1E6D6EA94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267335"/>
            <a:ext cx="6972300" cy="791845"/>
          </a:xfrm>
        </p:spPr>
        <p:txBody>
          <a:bodyPr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Practicality and Innovation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02D5DB2-4976-61FD-8196-E01FCE045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236" y="1037783"/>
            <a:ext cx="944333" cy="39122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E50A2BC-CDF9-6066-7CF6-55C2902E1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0569" y="1036574"/>
            <a:ext cx="1842370" cy="39122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388615-09C3-E14D-8E68-BFFC24A5229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283" r="16261" b="687"/>
          <a:stretch/>
        </p:blipFill>
        <p:spPr>
          <a:xfrm>
            <a:off x="3513959" y="2283718"/>
            <a:ext cx="2793841" cy="2573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97189" name="Picture 10" descr="UoG_keyline_regular_lockup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73187"/>
            <a:ext cx="1838325" cy="814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0" name="Content Placeholder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545" y="4155926"/>
            <a:ext cx="1835151" cy="813099"/>
          </a:xfrm>
          <a:prstGeom prst="rect">
            <a:avLst/>
          </a:prstGeom>
          <a:noFill/>
        </p:spPr>
      </p:pic>
      <p:sp>
        <p:nvSpPr>
          <p:cNvPr id="1048637" name="Title 1"/>
          <p:cNvSpPr>
            <a:spLocks noGrp="1"/>
          </p:cNvSpPr>
          <p:nvPr>
            <p:ph type="title"/>
          </p:nvPr>
        </p:nvSpPr>
        <p:spPr>
          <a:xfrm>
            <a:off x="431766" y="1203598"/>
            <a:ext cx="5724410" cy="1198418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Thank	  You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0E6A03-70C0-B24F-2127-5D5A72441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RlNzdjYTgxN2M5N2VlNWI0ZjExMjA3MTdlNmIyOTcifQ=="/>
</p:tagLst>
</file>

<file path=ppt/theme/theme1.xml><?xml version="1.0" encoding="utf-8"?>
<a:theme xmlns:a="http://schemas.openxmlformats.org/drawingml/2006/main" name="UoG_PowerPoint_16.9">
  <a:themeElements>
    <a:clrScheme name="UofG">
      <a:dk1>
        <a:srgbClr val="003865"/>
      </a:dk1>
      <a:lt1>
        <a:srgbClr val="FFFFFE"/>
      </a:lt1>
      <a:dk2>
        <a:srgbClr val="003865"/>
      </a:dk2>
      <a:lt2>
        <a:srgbClr val="FFFFFE"/>
      </a:lt2>
      <a:accent1>
        <a:srgbClr val="5B4D6C"/>
      </a:accent1>
      <a:accent2>
        <a:srgbClr val="0075B0"/>
      </a:accent2>
      <a:accent3>
        <a:srgbClr val="951272"/>
      </a:accent3>
      <a:accent4>
        <a:srgbClr val="00B5D1"/>
      </a:accent4>
      <a:accent5>
        <a:srgbClr val="4F5961"/>
      </a:accent5>
      <a:accent6>
        <a:srgbClr val="500B29"/>
      </a:accent6>
      <a:hlink>
        <a:srgbClr val="0075B0"/>
      </a:hlink>
      <a:folHlink>
        <a:srgbClr val="003865"/>
      </a:folHlink>
    </a:clrScheme>
    <a:fontScheme name="Uof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charset="-128"/>
            <a:cs typeface="MS PGothic" panose="020B060007020508020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charset="-128"/>
            <a:cs typeface="MS PGothic" panose="020B060007020508020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D91F015B266F4BB207F0A73C2F1097" ma:contentTypeVersion="1" ma:contentTypeDescription="Create a new document." ma:contentTypeScope="" ma:versionID="38591f0b6222a8d9ca904da3695423cf">
  <xsd:schema xmlns:xsd="http://www.w3.org/2001/XMLSchema" xmlns:xs="http://www.w3.org/2001/XMLSchema" xmlns:p="http://schemas.microsoft.com/office/2006/metadata/properties" xmlns:ns3="b573d670-cd97-43ba-84e7-ec9a99bf0a8a" targetNamespace="http://schemas.microsoft.com/office/2006/metadata/properties" ma:root="true" ma:fieldsID="09335beaa32185932267137259664b18" ns3:_="">
    <xsd:import namespace="b573d670-cd97-43ba-84e7-ec9a99bf0a8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73d670-cd97-43ba-84e7-ec9a99bf0a8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BF4434-0C22-4FBE-82E8-3F55596991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73d670-cd97-43ba-84e7-ec9a99bf0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05245E-DDE9-4DD2-9A00-8CBBB2EA16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666535-BB24-4120-8731-8A0A3831695D}">
  <ds:schemaRefs>
    <ds:schemaRef ds:uri="http://purl.org/dc/terms/"/>
    <ds:schemaRef ds:uri="http://schemas.microsoft.com/office/2006/documentManagement/types"/>
    <ds:schemaRef ds:uri="b573d670-cd97-43ba-84e7-ec9a99bf0a8a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377</Words>
  <Application>Microsoft Office PowerPoint</Application>
  <PresentationFormat>全屏显示(16:9)</PresentationFormat>
  <Paragraphs>68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MS PGothic</vt:lpstr>
      <vt:lpstr>Arial</vt:lpstr>
      <vt:lpstr>Calibri</vt:lpstr>
      <vt:lpstr>Times New Roman</vt:lpstr>
      <vt:lpstr>Wingdings</vt:lpstr>
      <vt:lpstr>UoG_PowerPoint_16.9</vt:lpstr>
      <vt:lpstr>Smart Lock System</vt:lpstr>
      <vt:lpstr>Smart Lock System </vt:lpstr>
      <vt:lpstr>Practicality and Innovation</vt:lpstr>
      <vt:lpstr>Thank 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cx</dc:creator>
  <cp:lastModifiedBy>Hao Zhang (student)</cp:lastModifiedBy>
  <cp:revision>54</cp:revision>
  <dcterms:created xsi:type="dcterms:W3CDTF">2024-08-11T19:37:00Z</dcterms:created>
  <dcterms:modified xsi:type="dcterms:W3CDTF">2025-02-26T16:26:57Z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0x010100C5D91F015B266F4BB207F0A73C2F1097</vt:lpwstr>
  </property>
  <property fmtid="{D5CDD505-2E9C-101B-9397-08002B2CF9AE}" pid="3" name="MediaServiceImageTags">
    <vt:lpwstr/>
  </property>
  <property fmtid="{D5CDD505-2E9C-101B-9397-08002B2CF9AE}" pid="4" name="ICV">
    <vt:lpwstr>F7F1213A5E8F4E4E8F896E3A759B1FAA_13</vt:lpwstr>
  </property>
  <property fmtid="{D5CDD505-2E9C-101B-9397-08002B2CF9AE}" pid="5" name="KSOProductBuildVer">
    <vt:lpwstr>2052-12.1.0.18608</vt:lpwstr>
  </property>
</Properties>
</file>